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</p:sldMasterIdLst>
  <p:sldIdLst>
    <p:sldId id="272" r:id="rId2"/>
    <p:sldId id="256" r:id="rId3"/>
    <p:sldId id="257" r:id="rId4"/>
    <p:sldId id="258" r:id="rId5"/>
    <p:sldId id="265" r:id="rId6"/>
    <p:sldId id="264" r:id="rId7"/>
    <p:sldId id="259" r:id="rId8"/>
    <p:sldId id="266" r:id="rId9"/>
    <p:sldId id="260" r:id="rId10"/>
    <p:sldId id="261" r:id="rId11"/>
    <p:sldId id="268" r:id="rId12"/>
    <p:sldId id="267" r:id="rId13"/>
    <p:sldId id="262" r:id="rId14"/>
    <p:sldId id="263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69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882-6D83-2C4C-A8A9-E48181E20A9A}" type="datetimeFigureOut">
              <a:rPr lang="fr-FR" smtClean="0"/>
              <a:t>09/11/2013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F83F882-6D83-2C4C-A8A9-E48181E20A9A}" type="datetimeFigureOut">
              <a:rPr lang="fr-FR" smtClean="0"/>
              <a:t>09/11/2013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AEE7-1EF3-A343-B8B8-EF575074FF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882-6D83-2C4C-A8A9-E48181E20A9A}" type="datetimeFigureOut">
              <a:rPr lang="fr-FR" smtClean="0"/>
              <a:t>09/11/2013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F83F882-6D83-2C4C-A8A9-E48181E20A9A}" type="datetimeFigureOut">
              <a:rPr lang="fr-FR" smtClean="0"/>
              <a:t>09/11/2013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F83F882-6D83-2C4C-A8A9-E48181E20A9A}" type="datetimeFigureOut">
              <a:rPr lang="fr-FR" smtClean="0"/>
              <a:t>09/11/2013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882-6D83-2C4C-A8A9-E48181E20A9A}" type="datetimeFigureOut">
              <a:rPr lang="fr-FR" smtClean="0"/>
              <a:t>09/11/2013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AEE7-1EF3-A343-B8B8-EF575074FF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882-6D83-2C4C-A8A9-E48181E20A9A}" type="datetimeFigureOut">
              <a:rPr lang="fr-FR" smtClean="0"/>
              <a:t>09/11/2013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AEE7-1EF3-A343-B8B8-EF575074FF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882-6D83-2C4C-A8A9-E48181E20A9A}" type="datetimeFigureOut">
              <a:rPr lang="fr-FR" smtClean="0"/>
              <a:t>09/11/2013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AEE7-1EF3-A343-B8B8-EF575074FF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882-6D83-2C4C-A8A9-E48181E20A9A}" type="datetimeFigureOut">
              <a:rPr lang="fr-FR" smtClean="0"/>
              <a:t>09/11/2013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882-6D83-2C4C-A8A9-E48181E20A9A}" type="datetimeFigureOut">
              <a:rPr lang="fr-FR" smtClean="0"/>
              <a:t>09/11/2013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F83F882-6D83-2C4C-A8A9-E48181E20A9A}" type="datetimeFigureOut">
              <a:rPr lang="fr-FR" smtClean="0"/>
              <a:t>09/11/2013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AEE7-1EF3-A343-B8B8-EF575074FF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F83F882-6D83-2C4C-A8A9-E48181E20A9A}" type="datetimeFigureOut">
              <a:rPr lang="fr-FR" smtClean="0"/>
              <a:t>09/11/2013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AEE7-1EF3-A343-B8B8-EF575074FF69}" type="slidenum">
              <a:rPr lang="fr-FR" smtClean="0"/>
              <a:t>‹#›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882-6D83-2C4C-A8A9-E48181E20A9A}" type="datetimeFigureOut">
              <a:rPr lang="fr-FR" smtClean="0"/>
              <a:t>09/11/2013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AEE7-1EF3-A343-B8B8-EF575074FF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F882-6D83-2C4C-A8A9-E48181E20A9A}" type="datetimeFigureOut">
              <a:rPr lang="fr-FR" smtClean="0"/>
              <a:t>09/11/2013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AEE7-1EF3-A343-B8B8-EF575074FF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F83F882-6D83-2C4C-A8A9-E48181E20A9A}" type="datetimeFigureOut">
              <a:rPr lang="fr-FR" smtClean="0"/>
              <a:t>09/11/2013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AEE7-1EF3-A343-B8B8-EF575074FF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83F882-6D83-2C4C-A8A9-E48181E20A9A}" type="datetimeFigureOut">
              <a:rPr lang="fr-FR" smtClean="0"/>
              <a:t>09/11/2013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B50AEE7-1EF3-A343-B8B8-EF575074FF69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cari.b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regard de l’abeille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r>
              <a:rPr lang="fr-FR" sz="2000" b="1" dirty="0" smtClean="0"/>
              <a:t>Un modèle agricole bon pour les pollinisateurs : l’avenir</a:t>
            </a:r>
          </a:p>
          <a:p>
            <a:r>
              <a:rPr lang="fr-FR" sz="1400" dirty="0" smtClean="0"/>
              <a:t>6 novembre, 2013, 9.30-13.00, Parlement </a:t>
            </a:r>
            <a:r>
              <a:rPr lang="fr-FR" sz="1400" dirty="0" err="1" smtClean="0"/>
              <a:t>european</a:t>
            </a:r>
            <a:r>
              <a:rPr lang="fr-FR" sz="1400" dirty="0" smtClean="0"/>
              <a:t> , Bruxelles</a:t>
            </a:r>
          </a:p>
          <a:p>
            <a:endParaRPr lang="fr-FR" sz="1400" dirty="0" smtClean="0"/>
          </a:p>
          <a:p>
            <a:r>
              <a:rPr lang="fr-FR" sz="1400" b="1" dirty="0" smtClean="0"/>
              <a:t>Etienne Bruneau</a:t>
            </a:r>
          </a:p>
          <a:p>
            <a:r>
              <a:rPr lang="fr-FR" sz="1200" dirty="0" smtClean="0"/>
              <a:t>CARI </a:t>
            </a:r>
            <a:r>
              <a:rPr lang="fr-FR" sz="1200" dirty="0" err="1" smtClean="0"/>
              <a:t>asbl</a:t>
            </a:r>
            <a:endParaRPr lang="fr-FR" sz="1200" dirty="0" smtClean="0"/>
          </a:p>
          <a:p>
            <a:r>
              <a:rPr lang="fr-FR" sz="1200" dirty="0" err="1" smtClean="0"/>
              <a:t>Commision</a:t>
            </a:r>
            <a:r>
              <a:rPr lang="fr-FR" sz="1200" dirty="0" smtClean="0"/>
              <a:t> </a:t>
            </a:r>
            <a:r>
              <a:rPr lang="fr-FR" sz="1200" dirty="0" err="1" smtClean="0"/>
              <a:t>technology</a:t>
            </a:r>
            <a:r>
              <a:rPr lang="fr-FR" sz="1200" dirty="0" smtClean="0"/>
              <a:t> and </a:t>
            </a:r>
            <a:r>
              <a:rPr lang="fr-FR" sz="1200" dirty="0" err="1" smtClean="0"/>
              <a:t>quality</a:t>
            </a:r>
            <a:r>
              <a:rPr lang="fr-FR" sz="1200" dirty="0" smtClean="0"/>
              <a:t> </a:t>
            </a:r>
            <a:r>
              <a:rPr lang="fr-FR" sz="1200" dirty="0" err="1" smtClean="0"/>
              <a:t>Apimondia</a:t>
            </a:r>
            <a:endParaRPr lang="fr-FR" sz="1200" dirty="0" smtClean="0"/>
          </a:p>
          <a:p>
            <a:r>
              <a:rPr lang="fr-FR" sz="1200" dirty="0" err="1" smtClean="0"/>
              <a:t>Honey</a:t>
            </a:r>
            <a:r>
              <a:rPr lang="fr-FR" sz="1200" dirty="0" smtClean="0"/>
              <a:t> group COPA-COGECA</a:t>
            </a:r>
            <a:endParaRPr lang="fr-FR" sz="1200" dirty="0"/>
          </a:p>
        </p:txBody>
      </p:sp>
      <p:pic>
        <p:nvPicPr>
          <p:cNvPr id="6" name="Espace réservé pour une image  10" descr="abeille sur sédu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088" b="-16088"/>
          <a:stretch>
            <a:fillRect/>
          </a:stretch>
        </p:blipFill>
        <p:spPr>
          <a:xfrm>
            <a:off x="6957683" y="327398"/>
            <a:ext cx="1957716" cy="1940314"/>
          </a:xfrm>
          <a:prstGeom prst="rect">
            <a:avLst/>
          </a:prstGeom>
        </p:spPr>
      </p:pic>
      <p:pic>
        <p:nvPicPr>
          <p:cNvPr id="7" name="Espace réservé pour une image  12" descr="DSC0644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76" b="-12976"/>
          <a:stretch>
            <a:fillRect/>
          </a:stretch>
        </p:blipFill>
        <p:spPr>
          <a:xfrm>
            <a:off x="7080094" y="5239380"/>
            <a:ext cx="1835305" cy="181899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87" y="339083"/>
            <a:ext cx="1351373" cy="17905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dépérissements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On constate des problèmes de dépérissement </a:t>
            </a:r>
          </a:p>
          <a:p>
            <a:pPr lvl="1"/>
            <a:r>
              <a:rPr lang="fr-FR" dirty="0" smtClean="0"/>
              <a:t>depuis une quinzaine d’années</a:t>
            </a:r>
          </a:p>
          <a:p>
            <a:pPr lvl="1"/>
            <a:r>
              <a:rPr lang="fr-FR" dirty="0" smtClean="0"/>
              <a:t>Ces problèmes sont récurrents dans les zones d’agriculture intensive</a:t>
            </a:r>
          </a:p>
          <a:p>
            <a:pPr lvl="1"/>
            <a:r>
              <a:rPr lang="fr-FR" dirty="0" smtClean="0"/>
              <a:t>La situation varie très fortement entre les années et entre les régions</a:t>
            </a:r>
          </a:p>
          <a:p>
            <a:pPr lvl="1"/>
            <a:r>
              <a:rPr lang="fr-FR" dirty="0" smtClean="0"/>
              <a:t>Les productions de miels sont en chute libre</a:t>
            </a:r>
          </a:p>
          <a:p>
            <a:r>
              <a:rPr lang="fr-FR" dirty="0" smtClean="0"/>
              <a:t>Ces problèmes n’existent pas là où les abeilles sont dans un environnement diversifié et non soumis aux toxiques (zones de plus en plus rares)</a:t>
            </a:r>
          </a:p>
          <a:p>
            <a:r>
              <a:rPr lang="fr-FR" dirty="0" smtClean="0"/>
              <a:t>On observe une sensibilisation des colonies de plus en plus forte dès qu’on s’écarte de leurs comportements naturels</a:t>
            </a:r>
          </a:p>
          <a:p>
            <a:endParaRPr lang="fr-FR" dirty="0"/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5369" y="1"/>
            <a:ext cx="1688444" cy="112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101" y="1"/>
            <a:ext cx="1498474" cy="112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Réflexions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modèle d’intensification des systèmes agricoles que nous avons connu a des conséquences pour les abeilles :</a:t>
            </a:r>
          </a:p>
          <a:p>
            <a:pPr lvl="1"/>
            <a:r>
              <a:rPr lang="fr-FR" dirty="0" smtClean="0"/>
              <a:t>Raréfaction des ressources alimentaires</a:t>
            </a:r>
          </a:p>
          <a:p>
            <a:pPr lvl="1"/>
            <a:r>
              <a:rPr lang="fr-FR" dirty="0" smtClean="0"/>
              <a:t>Uniformisation des parcelles à des dimensions inexploitables pour les abeilles et autres pollinisateurs</a:t>
            </a:r>
          </a:p>
          <a:p>
            <a:pPr lvl="1"/>
            <a:r>
              <a:rPr lang="fr-FR" dirty="0" smtClean="0"/>
              <a:t>Recours à des traitements chimiques pour pouvoir juguler les attaques de parasites (les auxiliaires ne sont plus suffisants)</a:t>
            </a:r>
          </a:p>
          <a:p>
            <a:pPr lvl="1"/>
            <a:r>
              <a:rPr lang="fr-FR" dirty="0" smtClean="0"/>
              <a:t>Ces différentes tendances provoquent une raréfaction des auxiliaires utiles dont les pollinisateurs et les abeilles</a:t>
            </a:r>
          </a:p>
          <a:p>
            <a:pPr lvl="1"/>
            <a:r>
              <a:rPr lang="fr-FR" dirty="0" smtClean="0"/>
              <a:t>On entre ainsi dans une spirale infernale qui tend à détruire de plus en plus les équilibres naturels</a:t>
            </a:r>
          </a:p>
          <a:p>
            <a:pPr lvl="1"/>
            <a:endParaRPr lang="fr-FR" dirty="0"/>
          </a:p>
        </p:txBody>
      </p:sp>
      <p:pic>
        <p:nvPicPr>
          <p:cNvPr id="4" name="Espace réservé du contenu 6" descr="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418" r="-18418"/>
          <a:stretch>
            <a:fillRect/>
          </a:stretch>
        </p:blipFill>
        <p:spPr>
          <a:xfrm>
            <a:off x="5941508" y="137672"/>
            <a:ext cx="3464783" cy="1900583"/>
          </a:xfrm>
          <a:prstGeom prst="rect">
            <a:avLst/>
          </a:prstGeom>
        </p:spPr>
      </p:pic>
      <p:pic>
        <p:nvPicPr>
          <p:cNvPr id="6" name="Image 5" descr="DSC0165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373" y="137672"/>
            <a:ext cx="2534110" cy="19005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Réflexions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problèmes des abeilles sont révélateurs de cette destruction progressive de la vie dans nos campagnes : l’abeille est à ce titre un très bon indicateur de la qualité du milieu agricole</a:t>
            </a:r>
          </a:p>
          <a:p>
            <a:r>
              <a:rPr lang="fr-FR" dirty="0" smtClean="0"/>
              <a:t>Seuls les systèmes agricoles dans lesquels la nature est en équilibre sont productifs à long terme. C’est là que la production de miel est la plus importante.</a:t>
            </a:r>
          </a:p>
          <a:p>
            <a:r>
              <a:rPr lang="fr-FR" dirty="0" smtClean="0"/>
              <a:t>Nous devons réapprendre à travailler avec la nature et non contre la nature. Cela demande beaucoup de connaissances</a:t>
            </a:r>
          </a:p>
        </p:txBody>
      </p:sp>
      <p:pic>
        <p:nvPicPr>
          <p:cNvPr id="4" name="Image 3" descr="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264" y="-1"/>
            <a:ext cx="3060549" cy="20379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objectif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Redonner à l’abeille des conditions normales de développement</a:t>
            </a:r>
          </a:p>
          <a:p>
            <a:r>
              <a:rPr lang="fr-FR" dirty="0" smtClean="0"/>
              <a:t>Retourner à une apiculture plus naturelle</a:t>
            </a:r>
          </a:p>
          <a:p>
            <a:r>
              <a:rPr lang="fr-FR" dirty="0" smtClean="0"/>
              <a:t>Permettre à toute personne de pouvoir garder des abeilles dans des conditions environnementales favorables.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9225" y="338"/>
            <a:ext cx="1724588" cy="203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solutions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Conscient de cette situation, voici des solutions qui peuvent être apportées au niveau des apiculteurs :</a:t>
            </a:r>
          </a:p>
          <a:p>
            <a:pPr lvl="1"/>
            <a:r>
              <a:rPr lang="fr-FR" dirty="0" smtClean="0"/>
              <a:t>Aider à une prise de conscience de l’importance du respect des équilibres naturels</a:t>
            </a:r>
          </a:p>
          <a:p>
            <a:pPr lvl="1"/>
            <a:r>
              <a:rPr lang="fr-FR" dirty="0" smtClean="0"/>
              <a:t>Former à une meilleure connaissance des mécanismes naturels qui régissent les abeilles et leurs relations avec la nature</a:t>
            </a:r>
          </a:p>
          <a:p>
            <a:pPr lvl="1"/>
            <a:r>
              <a:rPr lang="fr-FR" dirty="0" smtClean="0"/>
              <a:t>Limiter l’utilisation de produits chimiques et favoriser l’utilisation de techniques naturelles de lutte</a:t>
            </a:r>
          </a:p>
          <a:p>
            <a:pPr lvl="1"/>
            <a:r>
              <a:rPr lang="fr-FR" dirty="0" smtClean="0"/>
              <a:t>Favoriser la production de produits diversifiés et de qualité qui respectent les propriétés naturelles des productions de la ruche</a:t>
            </a:r>
            <a:endParaRPr lang="fr-FR" dirty="0"/>
          </a:p>
        </p:txBody>
      </p:sp>
      <p:pic>
        <p:nvPicPr>
          <p:cNvPr id="4" name="Image 3" descr="COURSECO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215" y="0"/>
            <a:ext cx="3240598" cy="20382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solutions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Favoriser l’utilisation de l’abeille comme un indicateur d’un milieu agricole de qualité</a:t>
            </a:r>
          </a:p>
          <a:p>
            <a:r>
              <a:rPr lang="fr-FR" dirty="0" smtClean="0"/>
              <a:t>Aider à la sensibilisation des gestionnaires de l’environnement pour leur faire prendre conscience de l’importance des équilibres naturels et des besoins des abeilles (patchwork et absence de toxiques)</a:t>
            </a:r>
          </a:p>
          <a:p>
            <a:r>
              <a:rPr lang="fr-FR" dirty="0" smtClean="0"/>
              <a:t>Favoriser les échanges constructifs avec les agriculteurs pour redonner une place aux abeilles et pour arriver à produire des produits de haute qualité (pollinisation)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50" y="230656"/>
            <a:ext cx="4270879" cy="182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Moyens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Dans le cadre de la PAC et du programme de soutien de l’apiculture, plusieurs axes peuvent être utilisés pour cela :</a:t>
            </a:r>
          </a:p>
          <a:p>
            <a:pPr lvl="1"/>
            <a:r>
              <a:rPr lang="fr-FR" dirty="0" smtClean="0"/>
              <a:t>Assistance technique avec les actions de formation, d’information et de sensibilisation</a:t>
            </a:r>
          </a:p>
          <a:p>
            <a:pPr lvl="1"/>
            <a:r>
              <a:rPr lang="fr-FR" dirty="0" smtClean="0"/>
              <a:t>Lutte contre la </a:t>
            </a:r>
            <a:r>
              <a:rPr lang="fr-FR" dirty="0" err="1" smtClean="0"/>
              <a:t>varroase</a:t>
            </a:r>
            <a:r>
              <a:rPr lang="fr-FR" dirty="0" smtClean="0"/>
              <a:t> : développement de techniques de lutte alternative</a:t>
            </a:r>
          </a:p>
          <a:p>
            <a:pPr lvl="1"/>
            <a:r>
              <a:rPr lang="fr-FR" dirty="0" smtClean="0"/>
              <a:t>Aide à la restauration d’espace plus naturels</a:t>
            </a:r>
          </a:p>
          <a:p>
            <a:pPr lvl="1"/>
            <a:r>
              <a:rPr lang="fr-FR" dirty="0" smtClean="0"/>
              <a:t>Repeuplement du cheptel : préconisation d’élevage locaux afin d’éviter les échanges à grande échelle d’abeilles</a:t>
            </a:r>
          </a:p>
          <a:p>
            <a:pPr lvl="1"/>
            <a:r>
              <a:rPr lang="fr-FR" dirty="0" smtClean="0"/>
              <a:t>Valorisation des produits de la ruche au travers des analyses</a:t>
            </a:r>
          </a:p>
          <a:p>
            <a:pPr lvl="1"/>
            <a:r>
              <a:rPr lang="fr-FR" dirty="0" smtClean="0"/>
              <a:t>Recherches de </a:t>
            </a:r>
            <a:endParaRPr lang="fr-FR" dirty="0"/>
          </a:p>
        </p:txBody>
      </p:sp>
      <p:pic>
        <p:nvPicPr>
          <p:cNvPr id="4" name="Image 3" descr="DSC003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581" y="0"/>
            <a:ext cx="2729232" cy="20469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Espérons que les problèmes rencontrés par les abeilles</a:t>
            </a:r>
          </a:p>
          <a:p>
            <a:pPr lvl="1"/>
            <a:r>
              <a:rPr lang="fr-FR" dirty="0" smtClean="0"/>
              <a:t>Fasse prendre conscience du problème plus global de la perte de biodiversité en zone agricole</a:t>
            </a:r>
          </a:p>
          <a:p>
            <a:pPr lvl="1"/>
            <a:r>
              <a:rPr lang="fr-FR" dirty="0" smtClean="0"/>
              <a:t>Alimente une réflexion profonde sur notre système de production agricole</a:t>
            </a:r>
          </a:p>
          <a:p>
            <a:pPr lvl="1"/>
            <a:r>
              <a:rPr lang="fr-FR" dirty="0" smtClean="0"/>
              <a:t>Aide au lancement et au développement d’initiatives visant à redonner au vivant toute sa place dans le monde agricole. </a:t>
            </a:r>
            <a:endParaRPr lang="fr-FR" dirty="0"/>
          </a:p>
        </p:txBody>
      </p:sp>
      <p:pic>
        <p:nvPicPr>
          <p:cNvPr id="4" name="Image 3" descr="mosaique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3267" y="210714"/>
            <a:ext cx="3037294" cy="227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et à bientôt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</p:spPr>
        <p:txBody>
          <a:bodyPr>
            <a:normAutofit/>
          </a:bodyPr>
          <a:lstStyle/>
          <a:p>
            <a:r>
              <a:rPr lang="fr-FR" dirty="0" smtClean="0">
                <a:hlinkClick r:id="rId2"/>
              </a:rPr>
              <a:t>www.cari.be</a:t>
            </a:r>
            <a:r>
              <a:rPr lang="fr-FR" dirty="0" smtClean="0"/>
              <a:t>				</a:t>
            </a:r>
            <a:r>
              <a:rPr lang="fr-FR" dirty="0" err="1" smtClean="0"/>
              <a:t>www.beecome.eu</a:t>
            </a:r>
            <a:endParaRPr lang="fr-FR" dirty="0"/>
          </a:p>
        </p:txBody>
      </p:sp>
      <p:pic>
        <p:nvPicPr>
          <p:cNvPr id="6" name="Image 5" descr="6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956" y="3200399"/>
            <a:ext cx="2378364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regard de l’abeille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L’apport du terrain</a:t>
            </a:r>
          </a:p>
          <a:p>
            <a:r>
              <a:rPr lang="fr-FR" dirty="0" smtClean="0"/>
              <a:t>Les spécificités de l’abeille</a:t>
            </a:r>
          </a:p>
          <a:p>
            <a:r>
              <a:rPr lang="fr-FR" dirty="0" smtClean="0"/>
              <a:t>Points forts et points sensibles</a:t>
            </a:r>
          </a:p>
          <a:p>
            <a:r>
              <a:rPr lang="fr-FR" dirty="0" smtClean="0"/>
              <a:t>L’idéal pour l’abeille</a:t>
            </a:r>
          </a:p>
          <a:p>
            <a:r>
              <a:rPr lang="fr-FR" dirty="0" smtClean="0"/>
              <a:t>Les dépérissements</a:t>
            </a:r>
          </a:p>
          <a:p>
            <a:r>
              <a:rPr lang="fr-FR" dirty="0" smtClean="0"/>
              <a:t>Un objectif</a:t>
            </a:r>
          </a:p>
          <a:p>
            <a:r>
              <a:rPr lang="fr-FR" dirty="0" smtClean="0"/>
              <a:t>Des solutions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Espace réservé du contenu 12" descr="IMG_02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17" r="-8817"/>
          <a:stretch>
            <a:fillRect/>
          </a:stretch>
        </p:blipFill>
        <p:spPr>
          <a:xfrm>
            <a:off x="5933104" y="2383399"/>
            <a:ext cx="3210896" cy="40879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L’apport du terrain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Les découverte des abeilles</a:t>
            </a:r>
          </a:p>
          <a:p>
            <a:pPr lvl="1"/>
            <a:r>
              <a:rPr lang="fr-FR" dirty="0" smtClean="0"/>
              <a:t>Découvrir les spécificités de cet animal particulier</a:t>
            </a:r>
          </a:p>
          <a:p>
            <a:pPr lvl="1"/>
            <a:r>
              <a:rPr lang="fr-FR" dirty="0" smtClean="0"/>
              <a:t>Apprendre à voir le monde avec les yeux de l’abeille</a:t>
            </a:r>
          </a:p>
          <a:p>
            <a:pPr lvl="1"/>
            <a:r>
              <a:rPr lang="fr-FR" dirty="0" smtClean="0"/>
              <a:t>Apprendre à vivre en fonction des saisons</a:t>
            </a:r>
          </a:p>
          <a:p>
            <a:r>
              <a:rPr lang="fr-FR" dirty="0" smtClean="0"/>
              <a:t>Un insecte social</a:t>
            </a:r>
          </a:p>
          <a:p>
            <a:pPr lvl="1"/>
            <a:r>
              <a:rPr lang="fr-FR" dirty="0" smtClean="0"/>
              <a:t>Rien de commun avec un animal domestique</a:t>
            </a:r>
          </a:p>
          <a:p>
            <a:pPr lvl="2"/>
            <a:r>
              <a:rPr lang="fr-FR" dirty="0" smtClean="0"/>
              <a:t>Evolue au fil des saisons</a:t>
            </a:r>
          </a:p>
          <a:p>
            <a:pPr lvl="2"/>
            <a:r>
              <a:rPr lang="fr-FR" dirty="0" smtClean="0"/>
              <a:t>Se reproduit par scission</a:t>
            </a:r>
          </a:p>
          <a:p>
            <a:pPr lvl="2"/>
            <a:r>
              <a:rPr lang="fr-FR" dirty="0" smtClean="0"/>
              <a:t>Construit son habitat au départ </a:t>
            </a:r>
            <a:br>
              <a:rPr lang="fr-FR" dirty="0" smtClean="0"/>
            </a:br>
            <a:r>
              <a:rPr lang="fr-FR" dirty="0" smtClean="0"/>
              <a:t>de ses sécrétions glandulaires</a:t>
            </a:r>
          </a:p>
          <a:p>
            <a:pPr lvl="1"/>
            <a:endParaRPr lang="fr-F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7384" y="3692549"/>
            <a:ext cx="1336429" cy="139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 4" descr="Capture d’écran 2011-11-25 à 18.07.1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226" y="5273002"/>
            <a:ext cx="1338587" cy="1322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spécificités de l’abeille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alimentation végétale : nectar et pollen</a:t>
            </a:r>
          </a:p>
          <a:p>
            <a:pPr lvl="1"/>
            <a:r>
              <a:rPr lang="fr-FR" dirty="0" smtClean="0"/>
              <a:t>Des milliers de butineuses (± un tiers des abeilles)</a:t>
            </a:r>
          </a:p>
          <a:p>
            <a:pPr lvl="1"/>
            <a:r>
              <a:rPr lang="fr-FR" dirty="0" smtClean="0"/>
              <a:t>Travaillent dans un rayon allant jusqu’à 6 km </a:t>
            </a:r>
          </a:p>
          <a:p>
            <a:pPr lvl="1"/>
            <a:r>
              <a:rPr lang="fr-FR" dirty="0" smtClean="0"/>
              <a:t>Elles couvrent une zone allant de 100 ha à 10.000 ha en fonction des conditions climatiques</a:t>
            </a:r>
          </a:p>
          <a:p>
            <a:pPr lvl="1"/>
            <a:r>
              <a:rPr lang="fr-FR" dirty="0" smtClean="0"/>
              <a:t>Détectent les zones mellifères intéressantes et affectent leurs butineuses sur les zones les plus riches</a:t>
            </a:r>
          </a:p>
          <a:p>
            <a:r>
              <a:rPr lang="fr-FR" dirty="0" smtClean="0"/>
              <a:t>Elles recherchent aussi de l’eau, de l’air, de la propolis</a:t>
            </a:r>
          </a:p>
        </p:txBody>
      </p:sp>
      <p:pic>
        <p:nvPicPr>
          <p:cNvPr id="4" name="Image 3" descr="DSCN29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17" y="5632740"/>
            <a:ext cx="1633680" cy="1225260"/>
          </a:xfrm>
          <a:prstGeom prst="rect">
            <a:avLst/>
          </a:prstGeom>
        </p:spPr>
      </p:pic>
      <p:pic>
        <p:nvPicPr>
          <p:cNvPr id="5" name="Image 4" descr="DSC_622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000" y="5632740"/>
            <a:ext cx="812869" cy="1225260"/>
          </a:xfrm>
          <a:prstGeom prst="rect">
            <a:avLst/>
          </a:prstGeom>
        </p:spPr>
      </p:pic>
      <p:pic>
        <p:nvPicPr>
          <p:cNvPr id="6" name="Image 5" descr="DSC0580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955" y="5632740"/>
            <a:ext cx="918945" cy="1225260"/>
          </a:xfrm>
          <a:prstGeom prst="rect">
            <a:avLst/>
          </a:prstGeom>
        </p:spPr>
      </p:pic>
      <p:pic>
        <p:nvPicPr>
          <p:cNvPr id="7" name="Image 6" descr="DSC0150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572" y="5632740"/>
            <a:ext cx="1633679" cy="12252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spécificités de l’abeille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communication étonnante</a:t>
            </a:r>
          </a:p>
          <a:p>
            <a:pPr lvl="1"/>
            <a:r>
              <a:rPr lang="fr-FR" dirty="0" smtClean="0"/>
              <a:t>Utilisation de différents types de messages :</a:t>
            </a:r>
          </a:p>
          <a:p>
            <a:pPr lvl="2"/>
            <a:r>
              <a:rPr lang="fr-FR" dirty="0" smtClean="0"/>
              <a:t>Chimiques avec les phéromones</a:t>
            </a:r>
          </a:p>
          <a:p>
            <a:pPr lvl="2"/>
            <a:r>
              <a:rPr lang="fr-FR" dirty="0" smtClean="0"/>
              <a:t>Physiques : vibratoire</a:t>
            </a:r>
          </a:p>
          <a:p>
            <a:pPr lvl="2"/>
            <a:r>
              <a:rPr lang="fr-FR" dirty="0" smtClean="0"/>
              <a:t>Comportementaux : danse des abeilles</a:t>
            </a:r>
          </a:p>
          <a:p>
            <a:pPr lvl="1"/>
            <a:r>
              <a:rPr lang="fr-FR" dirty="0" smtClean="0"/>
              <a:t>Messages très sophistiqués qui permettent le transfert d’informations complexes</a:t>
            </a:r>
          </a:p>
          <a:p>
            <a:pPr lvl="1"/>
            <a:r>
              <a:rPr lang="fr-FR" dirty="0" smtClean="0"/>
              <a:t>Réelle intelligence des abeilles avec une capacité de synthèse des informations</a:t>
            </a:r>
          </a:p>
          <a:p>
            <a:pPr lvl="1"/>
            <a:r>
              <a:rPr lang="fr-FR" dirty="0" smtClean="0"/>
              <a:t>Mémoire assez performante</a:t>
            </a:r>
          </a:p>
          <a:p>
            <a:pPr lvl="2"/>
            <a:endParaRPr lang="fr-F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9986" y="2595563"/>
            <a:ext cx="2115790" cy="158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Points forts </a:t>
            </a:r>
            <a:r>
              <a:rPr lang="fr-FR" dirty="0" smtClean="0"/>
              <a:t>et points faibles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Des championnes de l’</a:t>
            </a:r>
            <a:r>
              <a:rPr lang="fr-FR" dirty="0" err="1" smtClean="0"/>
              <a:t>auto-régulation</a:t>
            </a:r>
            <a:endParaRPr lang="fr-FR" dirty="0" smtClean="0"/>
          </a:p>
          <a:p>
            <a:pPr lvl="1"/>
            <a:r>
              <a:rPr lang="fr-FR" dirty="0" smtClean="0"/>
              <a:t>Peuvent s’adapter aux modifications de l’environnement et du climat (saisons)</a:t>
            </a:r>
          </a:p>
          <a:p>
            <a:pPr lvl="2"/>
            <a:r>
              <a:rPr lang="fr-FR" dirty="0" smtClean="0"/>
              <a:t>Permet un développement de la colonie en fonction de la saison et des conditions climatiques</a:t>
            </a:r>
          </a:p>
          <a:p>
            <a:pPr lvl="2"/>
            <a:r>
              <a:rPr lang="fr-FR" dirty="0" smtClean="0"/>
              <a:t>Permet d’évaluer leurs capacités de reproduction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=&gt; Les abeilles sont présentes</a:t>
            </a:r>
            <a:br>
              <a:rPr lang="fr-FR" dirty="0" smtClean="0"/>
            </a:br>
            <a:r>
              <a:rPr lang="fr-FR" dirty="0" smtClean="0"/>
              <a:t> presque partout</a:t>
            </a:r>
          </a:p>
          <a:p>
            <a:pPr lvl="1"/>
            <a:r>
              <a:rPr lang="fr-FR" dirty="0" smtClean="0"/>
              <a:t>=&gt; Elles ont pu s’adapter au fil des siècles</a:t>
            </a:r>
          </a:p>
          <a:p>
            <a:pPr lvl="1"/>
            <a:r>
              <a:rPr lang="fr-FR" dirty="0" smtClean="0"/>
              <a:t>=&gt; Grande résilience des colonies</a:t>
            </a:r>
          </a:p>
        </p:txBody>
      </p:sp>
      <p:graphicFrame>
        <p:nvGraphicFramePr>
          <p:cNvPr id="160770" name="Object 2"/>
          <p:cNvGraphicFramePr>
            <a:graphicFrameLocks noChangeAspect="1"/>
          </p:cNvGraphicFramePr>
          <p:nvPr/>
        </p:nvGraphicFramePr>
        <p:xfrm>
          <a:off x="6623894" y="4461229"/>
          <a:ext cx="2520106" cy="18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2" name="Document" r:id="rId4" imgW="5753100" imgH="2959100" progId="Word.Document.12">
                  <p:embed/>
                </p:oleObj>
              </mc:Choice>
              <mc:Fallback>
                <p:oleObj name="Document" r:id="rId4" imgW="5753100" imgH="29591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894" y="4461229"/>
                        <a:ext cx="2520106" cy="180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Points forts </a:t>
            </a:r>
            <a:r>
              <a:rPr lang="fr-FR" dirty="0" smtClean="0"/>
              <a:t>et points faibles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Capacité de lutter contre les maladies et les parasites</a:t>
            </a:r>
          </a:p>
          <a:p>
            <a:pPr lvl="1"/>
            <a:r>
              <a:rPr lang="fr-FR" dirty="0" smtClean="0"/>
              <a:t>L’abeille a développé des stratégies sophistiquées pour lutter efficacement contre ses agents pathogènes (virus, bactéries, champignons) et ses parasites. </a:t>
            </a:r>
          </a:p>
          <a:p>
            <a:pPr lvl="1"/>
            <a:r>
              <a:rPr lang="fr-FR" dirty="0" smtClean="0"/>
              <a:t>Ceci explique que de nombreuses colonies sont porteuses des agents pathogènes sans exprimer de maladies</a:t>
            </a:r>
          </a:p>
          <a:p>
            <a:pPr lvl="1"/>
            <a:r>
              <a:rPr lang="fr-FR" dirty="0" smtClean="0"/>
              <a:t>Le système immunitaire de l’abeille fait appel à une capacité de détection des anomalies et à des comportements spécifiques de lutte (comportement hygiénique…)</a:t>
            </a:r>
          </a:p>
          <a:p>
            <a:pPr lvl="1"/>
            <a:r>
              <a:rPr lang="fr-FR" dirty="0" smtClean="0"/>
              <a:t>Les colonies à l’état naturel savent même lutter contre l’acarien </a:t>
            </a:r>
            <a:r>
              <a:rPr lang="fr-FR" i="1" dirty="0" smtClean="0"/>
              <a:t>Varroa </a:t>
            </a:r>
            <a:r>
              <a:rPr lang="fr-FR" i="1" dirty="0" err="1" smtClean="0"/>
              <a:t>destructor</a:t>
            </a:r>
            <a:endParaRPr lang="fr-FR" i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598" y="1"/>
            <a:ext cx="1498474" cy="112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0082" y="0"/>
            <a:ext cx="1498474" cy="112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4335" y="2"/>
            <a:ext cx="1498472" cy="112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4" descr="VARROA SM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762172" y="186386"/>
            <a:ext cx="1123853" cy="75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forts et </a:t>
            </a:r>
            <a:r>
              <a:rPr lang="fr-FR" b="1" dirty="0" smtClean="0"/>
              <a:t>points faibles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comportement social de l’abeille peut être perturbé</a:t>
            </a:r>
            <a:endParaRPr lang="fr-FR" i="1" dirty="0" smtClean="0"/>
          </a:p>
          <a:p>
            <a:pPr lvl="1"/>
            <a:r>
              <a:rPr lang="fr-FR" dirty="0" smtClean="0"/>
              <a:t>Capacité de détection (perte du système immunitaire)</a:t>
            </a:r>
          </a:p>
          <a:p>
            <a:pPr lvl="1"/>
            <a:r>
              <a:rPr lang="fr-FR" dirty="0" smtClean="0"/>
              <a:t>Capacité de mémorisation (perte d’orientation…)</a:t>
            </a:r>
          </a:p>
          <a:p>
            <a:pPr lvl="1"/>
            <a:r>
              <a:rPr lang="fr-FR" dirty="0" smtClean="0"/>
              <a:t>Capacité de thermorégulation (développement de certains champignons et virus)</a:t>
            </a:r>
          </a:p>
          <a:p>
            <a:pPr lvl="1"/>
            <a:r>
              <a:rPr lang="fr-FR" dirty="0" smtClean="0"/>
              <a:t>La perturbation de certains comportements essentiels peut provoquer la décroissance de la colonie (élevage…)</a:t>
            </a:r>
          </a:p>
          <a:p>
            <a:r>
              <a:rPr lang="fr-FR" dirty="0" smtClean="0"/>
              <a:t>Les produits neurotoxiques peuvent générer ce type de troubles à très faibles doses (effets </a:t>
            </a:r>
            <a:r>
              <a:rPr lang="fr-FR" dirty="0" err="1" smtClean="0"/>
              <a:t>sublétaux</a:t>
            </a:r>
            <a:r>
              <a:rPr lang="fr-FR" dirty="0" smtClean="0"/>
              <a:t>)</a:t>
            </a:r>
          </a:p>
          <a:p>
            <a:pPr lvl="1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438" y="0"/>
            <a:ext cx="1693754" cy="1123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33829" y="877635"/>
            <a:ext cx="9669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G. San Martin</a:t>
            </a:r>
            <a:endParaRPr lang="fr-FR" sz="1000" dirty="0">
              <a:solidFill>
                <a:schemeClr val="bg1"/>
              </a:solidFill>
            </a:endParaRPr>
          </a:p>
        </p:txBody>
      </p:sp>
      <p:pic>
        <p:nvPicPr>
          <p:cNvPr id="7" name="Picture 5" descr="JTautabeille_chauffeu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4546" y="0"/>
            <a:ext cx="1605023" cy="112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L’idéal pour l’abeille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abeilles ont besoin de trouver dans leur environnement une grande diversité de sources d’alimentation </a:t>
            </a:r>
          </a:p>
          <a:p>
            <a:pPr lvl="1"/>
            <a:r>
              <a:rPr lang="fr-FR" dirty="0" smtClean="0"/>
              <a:t>au fil de la saison</a:t>
            </a:r>
          </a:p>
          <a:p>
            <a:pPr lvl="1"/>
            <a:r>
              <a:rPr lang="fr-FR" dirty="0" smtClean="0"/>
              <a:t>À des distances  variables en fonction de la saison</a:t>
            </a:r>
          </a:p>
          <a:p>
            <a:pPr lvl="1"/>
            <a:r>
              <a:rPr lang="fr-FR" dirty="0" smtClean="0"/>
              <a:t>Des plantes d’un même type regroupées par zones</a:t>
            </a:r>
          </a:p>
          <a:p>
            <a:r>
              <a:rPr lang="fr-FR" dirty="0" smtClean="0"/>
              <a:t>Les abeilles ne doivent pas entrer en contact avec des produits toxiques</a:t>
            </a:r>
            <a:endParaRPr lang="fr-FR" dirty="0"/>
          </a:p>
        </p:txBody>
      </p:sp>
      <p:pic>
        <p:nvPicPr>
          <p:cNvPr id="4" name="Image 3" descr="DSCN29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325" y="1"/>
            <a:ext cx="2717673" cy="2038255"/>
          </a:xfrm>
          <a:prstGeom prst="rect">
            <a:avLst/>
          </a:prstGeom>
        </p:spPr>
      </p:pic>
      <p:pic>
        <p:nvPicPr>
          <p:cNvPr id="5" name="Image 4" descr="DSCN217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" y="5394603"/>
            <a:ext cx="1110494" cy="14806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erspectiv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8751</TotalTime>
  <Words>1079</Words>
  <Application>Microsoft Office PowerPoint</Application>
  <PresentationFormat>On-screen Show (4:3)</PresentationFormat>
  <Paragraphs>120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Perspective</vt:lpstr>
      <vt:lpstr>Document</vt:lpstr>
      <vt:lpstr>Le regard de l’abeille</vt:lpstr>
      <vt:lpstr>Le regard de l’abeille</vt:lpstr>
      <vt:lpstr>L’apport du terrain</vt:lpstr>
      <vt:lpstr>Les spécificités de l’abeille</vt:lpstr>
      <vt:lpstr>Les spécificités de l’abeille</vt:lpstr>
      <vt:lpstr>Points forts et points faibles</vt:lpstr>
      <vt:lpstr>Points forts et points faibles</vt:lpstr>
      <vt:lpstr>Points forts et points faibles</vt:lpstr>
      <vt:lpstr>L’idéal pour l’abeille</vt:lpstr>
      <vt:lpstr>Les dépérissements</vt:lpstr>
      <vt:lpstr>Réflexions</vt:lpstr>
      <vt:lpstr>Réflexions</vt:lpstr>
      <vt:lpstr>Un objectif</vt:lpstr>
      <vt:lpstr>Des solutions</vt:lpstr>
      <vt:lpstr>Des solutions</vt:lpstr>
      <vt:lpstr>Moyens</vt:lpstr>
      <vt:lpstr>Avenir</vt:lpstr>
      <vt:lpstr>Merci et à bientôt</vt:lpstr>
    </vt:vector>
  </TitlesOfParts>
  <Company>CARI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regard de l’abeille</dc:title>
  <dc:creator>Etienne Bruneau</dc:creator>
  <cp:lastModifiedBy>Windows User</cp:lastModifiedBy>
  <cp:revision>10</cp:revision>
  <dcterms:created xsi:type="dcterms:W3CDTF">2013-10-30T15:44:52Z</dcterms:created>
  <dcterms:modified xsi:type="dcterms:W3CDTF">2013-11-09T13:57:42Z</dcterms:modified>
</cp:coreProperties>
</file>